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2"/>
  </p:sldMasterIdLst>
  <p:notesMasterIdLst>
    <p:notesMasterId r:id="rId20"/>
  </p:notesMasterIdLst>
  <p:handoutMasterIdLst>
    <p:handoutMasterId r:id="rId21"/>
  </p:handoutMasterIdLst>
  <p:sldIdLst>
    <p:sldId id="274" r:id="rId3"/>
    <p:sldId id="282" r:id="rId4"/>
    <p:sldId id="270" r:id="rId5"/>
    <p:sldId id="271" r:id="rId6"/>
    <p:sldId id="281" r:id="rId7"/>
    <p:sldId id="284" r:id="rId8"/>
    <p:sldId id="272" r:id="rId9"/>
    <p:sldId id="285" r:id="rId10"/>
    <p:sldId id="275" r:id="rId11"/>
    <p:sldId id="273" r:id="rId12"/>
    <p:sldId id="286" r:id="rId13"/>
    <p:sldId id="276" r:id="rId14"/>
    <p:sldId id="278" r:id="rId15"/>
    <p:sldId id="289" r:id="rId16"/>
    <p:sldId id="287" r:id="rId17"/>
    <p:sldId id="279" r:id="rId18"/>
    <p:sldId id="28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59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-48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2412" y="9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2918F5-A945-404C-A6B6-BD90341D4C19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7CAE1F-FC41-46A7-8FDB-A45BC7F942A4}">
      <dgm:prSet phldrT="[Text]"/>
      <dgm:spPr/>
      <dgm:t>
        <a:bodyPr/>
        <a:lstStyle/>
        <a:p>
          <a:r>
            <a:rPr lang="en-US" dirty="0" smtClean="0"/>
            <a:t>Israel sins</a:t>
          </a:r>
          <a:endParaRPr lang="en-US" dirty="0"/>
        </a:p>
      </dgm:t>
    </dgm:pt>
    <dgm:pt modelId="{A4C901E0-4162-4E86-8EE9-288A3A98AAF5}" type="parTrans" cxnId="{C8BFB4CF-3832-4078-8F08-0F73BAC4E60F}">
      <dgm:prSet/>
      <dgm:spPr/>
      <dgm:t>
        <a:bodyPr/>
        <a:lstStyle/>
        <a:p>
          <a:endParaRPr lang="en-US"/>
        </a:p>
      </dgm:t>
    </dgm:pt>
    <dgm:pt modelId="{DDFBC59A-C62C-41D6-9036-5CFD9C683ED5}" type="sibTrans" cxnId="{C8BFB4CF-3832-4078-8F08-0F73BAC4E60F}">
      <dgm:prSet/>
      <dgm:spPr/>
      <dgm:t>
        <a:bodyPr/>
        <a:lstStyle/>
        <a:p>
          <a:endParaRPr lang="en-US"/>
        </a:p>
      </dgm:t>
    </dgm:pt>
    <dgm:pt modelId="{F1ABF50B-C95E-46D9-B938-5A666B9CAE1C}">
      <dgm:prSet phldrT="[Text]"/>
      <dgm:spPr/>
      <dgm:t>
        <a:bodyPr/>
        <a:lstStyle/>
        <a:p>
          <a:r>
            <a:rPr lang="en-US" dirty="0" smtClean="0"/>
            <a:t>God’s </a:t>
          </a:r>
          <a:r>
            <a:rPr lang="en-US" dirty="0" err="1" smtClean="0"/>
            <a:t>J’ment</a:t>
          </a:r>
          <a:endParaRPr lang="en-US" dirty="0"/>
        </a:p>
      </dgm:t>
    </dgm:pt>
    <dgm:pt modelId="{C369D590-8F96-4DD6-A85B-154EEB3AC075}" type="parTrans" cxnId="{C4AACE42-B7CF-4D45-BEB3-448777AD6665}">
      <dgm:prSet/>
      <dgm:spPr/>
      <dgm:t>
        <a:bodyPr/>
        <a:lstStyle/>
        <a:p>
          <a:endParaRPr lang="en-US"/>
        </a:p>
      </dgm:t>
    </dgm:pt>
    <dgm:pt modelId="{6016E078-A933-4DC6-AAC6-F495DA323587}" type="sibTrans" cxnId="{C4AACE42-B7CF-4D45-BEB3-448777AD6665}">
      <dgm:prSet/>
      <dgm:spPr/>
      <dgm:t>
        <a:bodyPr/>
        <a:lstStyle/>
        <a:p>
          <a:endParaRPr lang="en-US"/>
        </a:p>
      </dgm:t>
    </dgm:pt>
    <dgm:pt modelId="{35A8E41D-694B-41A9-8E3F-6F30B9C2E9D4}">
      <dgm:prSet phldrT="[Text]"/>
      <dgm:spPr/>
      <dgm:t>
        <a:bodyPr/>
        <a:lstStyle/>
        <a:p>
          <a:r>
            <a:rPr lang="en-US" dirty="0" smtClean="0"/>
            <a:t>Drought, war, famine</a:t>
          </a:r>
          <a:endParaRPr lang="en-US" dirty="0"/>
        </a:p>
      </dgm:t>
    </dgm:pt>
    <dgm:pt modelId="{4F85500A-5A52-4613-8626-80D2F40D51F2}" type="parTrans" cxnId="{57C30B10-85D2-42C8-BBF7-D2FEF0127CAC}">
      <dgm:prSet/>
      <dgm:spPr/>
      <dgm:t>
        <a:bodyPr/>
        <a:lstStyle/>
        <a:p>
          <a:endParaRPr lang="en-US"/>
        </a:p>
      </dgm:t>
    </dgm:pt>
    <dgm:pt modelId="{20C14A98-CFA9-4C6D-AA4F-89E17513D15B}" type="sibTrans" cxnId="{57C30B10-85D2-42C8-BBF7-D2FEF0127CAC}">
      <dgm:prSet/>
      <dgm:spPr/>
      <dgm:t>
        <a:bodyPr/>
        <a:lstStyle/>
        <a:p>
          <a:endParaRPr lang="en-US"/>
        </a:p>
      </dgm:t>
    </dgm:pt>
    <dgm:pt modelId="{3499C4E8-C03F-4EF3-A2FB-A1311E5AA1C8}">
      <dgm:prSet phldrT="[Text]"/>
      <dgm:spPr/>
      <dgm:t>
        <a:bodyPr/>
        <a:lstStyle/>
        <a:p>
          <a:r>
            <a:rPr lang="en-US" dirty="0" smtClean="0"/>
            <a:t>People repent</a:t>
          </a:r>
          <a:endParaRPr lang="en-US" dirty="0"/>
        </a:p>
      </dgm:t>
    </dgm:pt>
    <dgm:pt modelId="{D3E29140-C501-4232-AA73-9DDF8444A8D5}" type="parTrans" cxnId="{539E2FB6-E18B-475F-8AFC-F8B87FD57F59}">
      <dgm:prSet/>
      <dgm:spPr/>
      <dgm:t>
        <a:bodyPr/>
        <a:lstStyle/>
        <a:p>
          <a:endParaRPr lang="en-US"/>
        </a:p>
      </dgm:t>
    </dgm:pt>
    <dgm:pt modelId="{901FF898-27F2-4CEA-B90D-CF219DC47C34}" type="sibTrans" cxnId="{539E2FB6-E18B-475F-8AFC-F8B87FD57F59}">
      <dgm:prSet/>
      <dgm:spPr/>
      <dgm:t>
        <a:bodyPr/>
        <a:lstStyle/>
        <a:p>
          <a:endParaRPr lang="en-US"/>
        </a:p>
      </dgm:t>
    </dgm:pt>
    <dgm:pt modelId="{7D3AB2D2-AFA6-4ECD-B787-BCE38790AC00}">
      <dgm:prSet phldrT="[Text]"/>
      <dgm:spPr/>
      <dgm:t>
        <a:bodyPr/>
        <a:lstStyle/>
        <a:p>
          <a:r>
            <a:rPr lang="en-US" dirty="0" smtClean="0"/>
            <a:t>Judge raised to deliver</a:t>
          </a:r>
          <a:endParaRPr lang="en-US" dirty="0"/>
        </a:p>
      </dgm:t>
    </dgm:pt>
    <dgm:pt modelId="{645283E4-ECFF-4ABC-AF01-3B7802B6AAA2}" type="parTrans" cxnId="{726C5EA9-8646-4560-97D9-075FC2596252}">
      <dgm:prSet/>
      <dgm:spPr/>
      <dgm:t>
        <a:bodyPr/>
        <a:lstStyle/>
        <a:p>
          <a:endParaRPr lang="en-US"/>
        </a:p>
      </dgm:t>
    </dgm:pt>
    <dgm:pt modelId="{83FCEB42-ACA3-4009-BEF8-16C038DA366C}" type="sibTrans" cxnId="{726C5EA9-8646-4560-97D9-075FC2596252}">
      <dgm:prSet/>
      <dgm:spPr/>
      <dgm:t>
        <a:bodyPr/>
        <a:lstStyle/>
        <a:p>
          <a:endParaRPr lang="en-US"/>
        </a:p>
      </dgm:t>
    </dgm:pt>
    <dgm:pt modelId="{CBEC2BBC-A2B7-4398-86B7-D8680D122174}" type="pres">
      <dgm:prSet presAssocID="{232918F5-A945-404C-A6B6-BD90341D4C1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7CB6359-CBC0-4F99-B1AD-91CFF2F5148F}" type="pres">
      <dgm:prSet presAssocID="{2B7CAE1F-FC41-46A7-8FDB-A45BC7F942A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1C7457-B592-4B02-9F0D-27DEAEE09C77}" type="pres">
      <dgm:prSet presAssocID="{DDFBC59A-C62C-41D6-9036-5CFD9C683ED5}" presName="sibTrans" presStyleLbl="sibTrans2D1" presStyleIdx="0" presStyleCnt="5"/>
      <dgm:spPr/>
      <dgm:t>
        <a:bodyPr/>
        <a:lstStyle/>
        <a:p>
          <a:endParaRPr lang="en-US"/>
        </a:p>
      </dgm:t>
    </dgm:pt>
    <dgm:pt modelId="{B3045994-A4E3-43F4-A006-A38F6D121720}" type="pres">
      <dgm:prSet presAssocID="{DDFBC59A-C62C-41D6-9036-5CFD9C683ED5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A5B88F29-CE04-482F-BAA4-B19947B8513D}" type="pres">
      <dgm:prSet presAssocID="{F1ABF50B-C95E-46D9-B938-5A666B9CAE1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6784AA-7D55-40F4-9A26-492CDDB3F93E}" type="pres">
      <dgm:prSet presAssocID="{6016E078-A933-4DC6-AAC6-F495DA323587}" presName="sibTrans" presStyleLbl="sibTrans2D1" presStyleIdx="1" presStyleCnt="5"/>
      <dgm:spPr/>
      <dgm:t>
        <a:bodyPr/>
        <a:lstStyle/>
        <a:p>
          <a:endParaRPr lang="en-US"/>
        </a:p>
      </dgm:t>
    </dgm:pt>
    <dgm:pt modelId="{638B68A1-DBA0-4755-942E-B59816BA4AAA}" type="pres">
      <dgm:prSet presAssocID="{6016E078-A933-4DC6-AAC6-F495DA323587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C6EDDA2B-A305-4AF8-8376-13992485B73C}" type="pres">
      <dgm:prSet presAssocID="{35A8E41D-694B-41A9-8E3F-6F30B9C2E9D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945A3B-D751-4E16-98DA-C9C744E72FFF}" type="pres">
      <dgm:prSet presAssocID="{20C14A98-CFA9-4C6D-AA4F-89E17513D15B}" presName="sibTrans" presStyleLbl="sibTrans2D1" presStyleIdx="2" presStyleCnt="5"/>
      <dgm:spPr/>
      <dgm:t>
        <a:bodyPr/>
        <a:lstStyle/>
        <a:p>
          <a:endParaRPr lang="en-US"/>
        </a:p>
      </dgm:t>
    </dgm:pt>
    <dgm:pt modelId="{1CC16E2A-F968-4540-AD0A-F6C7D017DD9C}" type="pres">
      <dgm:prSet presAssocID="{20C14A98-CFA9-4C6D-AA4F-89E17513D15B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5417CF15-C90F-424B-B47F-0D36542F99CF}" type="pres">
      <dgm:prSet presAssocID="{3499C4E8-C03F-4EF3-A2FB-A1311E5AA1C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AD031F-9E45-47FC-B9F3-9ECEE52B05A6}" type="pres">
      <dgm:prSet presAssocID="{901FF898-27F2-4CEA-B90D-CF219DC47C34}" presName="sibTrans" presStyleLbl="sibTrans2D1" presStyleIdx="3" presStyleCnt="5"/>
      <dgm:spPr/>
      <dgm:t>
        <a:bodyPr/>
        <a:lstStyle/>
        <a:p>
          <a:endParaRPr lang="en-US"/>
        </a:p>
      </dgm:t>
    </dgm:pt>
    <dgm:pt modelId="{5285C7AD-8A81-4732-9752-3D70FE080521}" type="pres">
      <dgm:prSet presAssocID="{901FF898-27F2-4CEA-B90D-CF219DC47C34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66B5BA11-1C93-40D9-AE39-CEFD12E1179F}" type="pres">
      <dgm:prSet presAssocID="{7D3AB2D2-AFA6-4ECD-B787-BCE38790AC0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809DAA-9DDF-4B79-A0F9-770744923129}" type="pres">
      <dgm:prSet presAssocID="{83FCEB42-ACA3-4009-BEF8-16C038DA366C}" presName="sibTrans" presStyleLbl="sibTrans2D1" presStyleIdx="4" presStyleCnt="5"/>
      <dgm:spPr/>
      <dgm:t>
        <a:bodyPr/>
        <a:lstStyle/>
        <a:p>
          <a:endParaRPr lang="en-US"/>
        </a:p>
      </dgm:t>
    </dgm:pt>
    <dgm:pt modelId="{6D80A521-B958-48D3-8E9F-EC5E2CBAF956}" type="pres">
      <dgm:prSet presAssocID="{83FCEB42-ACA3-4009-BEF8-16C038DA366C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940CF7C7-8E97-49BF-AF7B-B3AB26518BDD}" type="presOf" srcId="{F1ABF50B-C95E-46D9-B938-5A666B9CAE1C}" destId="{A5B88F29-CE04-482F-BAA4-B19947B8513D}" srcOrd="0" destOrd="0" presId="urn:microsoft.com/office/officeart/2005/8/layout/cycle2"/>
    <dgm:cxn modelId="{5F25E1F6-64ED-4007-A5A5-3817296DEA26}" type="presOf" srcId="{83FCEB42-ACA3-4009-BEF8-16C038DA366C}" destId="{6D80A521-B958-48D3-8E9F-EC5E2CBAF956}" srcOrd="1" destOrd="0" presId="urn:microsoft.com/office/officeart/2005/8/layout/cycle2"/>
    <dgm:cxn modelId="{C5752081-7BED-4B6C-8AD6-54EA772CAE56}" type="presOf" srcId="{901FF898-27F2-4CEA-B90D-CF219DC47C34}" destId="{15AD031F-9E45-47FC-B9F3-9ECEE52B05A6}" srcOrd="0" destOrd="0" presId="urn:microsoft.com/office/officeart/2005/8/layout/cycle2"/>
    <dgm:cxn modelId="{24771D74-3729-4617-92C0-2325E8984BF0}" type="presOf" srcId="{3499C4E8-C03F-4EF3-A2FB-A1311E5AA1C8}" destId="{5417CF15-C90F-424B-B47F-0D36542F99CF}" srcOrd="0" destOrd="0" presId="urn:microsoft.com/office/officeart/2005/8/layout/cycle2"/>
    <dgm:cxn modelId="{13059A56-206B-4AF6-B4CF-4DDB6D8AD742}" type="presOf" srcId="{DDFBC59A-C62C-41D6-9036-5CFD9C683ED5}" destId="{B3045994-A4E3-43F4-A006-A38F6D121720}" srcOrd="1" destOrd="0" presId="urn:microsoft.com/office/officeart/2005/8/layout/cycle2"/>
    <dgm:cxn modelId="{2560299A-F3FA-4EBE-9D9E-DBFA421475A5}" type="presOf" srcId="{DDFBC59A-C62C-41D6-9036-5CFD9C683ED5}" destId="{C01C7457-B592-4B02-9F0D-27DEAEE09C77}" srcOrd="0" destOrd="0" presId="urn:microsoft.com/office/officeart/2005/8/layout/cycle2"/>
    <dgm:cxn modelId="{4670E9A9-45F3-44EA-86D0-1CEB2B2E62E4}" type="presOf" srcId="{2B7CAE1F-FC41-46A7-8FDB-A45BC7F942A4}" destId="{B7CB6359-CBC0-4F99-B1AD-91CFF2F5148F}" srcOrd="0" destOrd="0" presId="urn:microsoft.com/office/officeart/2005/8/layout/cycle2"/>
    <dgm:cxn modelId="{A196EB8E-F79F-4B8D-BE42-1B8BC955DDED}" type="presOf" srcId="{20C14A98-CFA9-4C6D-AA4F-89E17513D15B}" destId="{CB945A3B-D751-4E16-98DA-C9C744E72FFF}" srcOrd="0" destOrd="0" presId="urn:microsoft.com/office/officeart/2005/8/layout/cycle2"/>
    <dgm:cxn modelId="{5E84FAF1-1A46-4B02-9660-DB9638D6F536}" type="presOf" srcId="{232918F5-A945-404C-A6B6-BD90341D4C19}" destId="{CBEC2BBC-A2B7-4398-86B7-D8680D122174}" srcOrd="0" destOrd="0" presId="urn:microsoft.com/office/officeart/2005/8/layout/cycle2"/>
    <dgm:cxn modelId="{3955960F-E2B0-459D-BACB-A964CFAE3D7A}" type="presOf" srcId="{901FF898-27F2-4CEA-B90D-CF219DC47C34}" destId="{5285C7AD-8A81-4732-9752-3D70FE080521}" srcOrd="1" destOrd="0" presId="urn:microsoft.com/office/officeart/2005/8/layout/cycle2"/>
    <dgm:cxn modelId="{26D1BE6A-3F74-4914-B3DA-48456EA5D772}" type="presOf" srcId="{20C14A98-CFA9-4C6D-AA4F-89E17513D15B}" destId="{1CC16E2A-F968-4540-AD0A-F6C7D017DD9C}" srcOrd="1" destOrd="0" presId="urn:microsoft.com/office/officeart/2005/8/layout/cycle2"/>
    <dgm:cxn modelId="{8D15B463-23DC-4BBF-B187-B11E88FF73FB}" type="presOf" srcId="{6016E078-A933-4DC6-AAC6-F495DA323587}" destId="{476784AA-7D55-40F4-9A26-492CDDB3F93E}" srcOrd="0" destOrd="0" presId="urn:microsoft.com/office/officeart/2005/8/layout/cycle2"/>
    <dgm:cxn modelId="{57C30B10-85D2-42C8-BBF7-D2FEF0127CAC}" srcId="{232918F5-A945-404C-A6B6-BD90341D4C19}" destId="{35A8E41D-694B-41A9-8E3F-6F30B9C2E9D4}" srcOrd="2" destOrd="0" parTransId="{4F85500A-5A52-4613-8626-80D2F40D51F2}" sibTransId="{20C14A98-CFA9-4C6D-AA4F-89E17513D15B}"/>
    <dgm:cxn modelId="{129E2815-86F6-468F-9D37-0CDEE536E1FC}" type="presOf" srcId="{7D3AB2D2-AFA6-4ECD-B787-BCE38790AC00}" destId="{66B5BA11-1C93-40D9-AE39-CEFD12E1179F}" srcOrd="0" destOrd="0" presId="urn:microsoft.com/office/officeart/2005/8/layout/cycle2"/>
    <dgm:cxn modelId="{539E2FB6-E18B-475F-8AFC-F8B87FD57F59}" srcId="{232918F5-A945-404C-A6B6-BD90341D4C19}" destId="{3499C4E8-C03F-4EF3-A2FB-A1311E5AA1C8}" srcOrd="3" destOrd="0" parTransId="{D3E29140-C501-4232-AA73-9DDF8444A8D5}" sibTransId="{901FF898-27F2-4CEA-B90D-CF219DC47C34}"/>
    <dgm:cxn modelId="{796662C9-BD9C-4679-9ABB-A463845050CE}" type="presOf" srcId="{35A8E41D-694B-41A9-8E3F-6F30B9C2E9D4}" destId="{C6EDDA2B-A305-4AF8-8376-13992485B73C}" srcOrd="0" destOrd="0" presId="urn:microsoft.com/office/officeart/2005/8/layout/cycle2"/>
    <dgm:cxn modelId="{C8BFB4CF-3832-4078-8F08-0F73BAC4E60F}" srcId="{232918F5-A945-404C-A6B6-BD90341D4C19}" destId="{2B7CAE1F-FC41-46A7-8FDB-A45BC7F942A4}" srcOrd="0" destOrd="0" parTransId="{A4C901E0-4162-4E86-8EE9-288A3A98AAF5}" sibTransId="{DDFBC59A-C62C-41D6-9036-5CFD9C683ED5}"/>
    <dgm:cxn modelId="{E1BF7358-FD5D-4052-AE8D-E63822254661}" type="presOf" srcId="{6016E078-A933-4DC6-AAC6-F495DA323587}" destId="{638B68A1-DBA0-4755-942E-B59816BA4AAA}" srcOrd="1" destOrd="0" presId="urn:microsoft.com/office/officeart/2005/8/layout/cycle2"/>
    <dgm:cxn modelId="{89A4F2B6-08FE-4076-AA62-D2AC71FEC2FD}" type="presOf" srcId="{83FCEB42-ACA3-4009-BEF8-16C038DA366C}" destId="{F3809DAA-9DDF-4B79-A0F9-770744923129}" srcOrd="0" destOrd="0" presId="urn:microsoft.com/office/officeart/2005/8/layout/cycle2"/>
    <dgm:cxn modelId="{726C5EA9-8646-4560-97D9-075FC2596252}" srcId="{232918F5-A945-404C-A6B6-BD90341D4C19}" destId="{7D3AB2D2-AFA6-4ECD-B787-BCE38790AC00}" srcOrd="4" destOrd="0" parTransId="{645283E4-ECFF-4ABC-AF01-3B7802B6AAA2}" sibTransId="{83FCEB42-ACA3-4009-BEF8-16C038DA366C}"/>
    <dgm:cxn modelId="{C4AACE42-B7CF-4D45-BEB3-448777AD6665}" srcId="{232918F5-A945-404C-A6B6-BD90341D4C19}" destId="{F1ABF50B-C95E-46D9-B938-5A666B9CAE1C}" srcOrd="1" destOrd="0" parTransId="{C369D590-8F96-4DD6-A85B-154EEB3AC075}" sibTransId="{6016E078-A933-4DC6-AAC6-F495DA323587}"/>
    <dgm:cxn modelId="{1FEA43E7-2973-4351-9F27-78BE50F4B245}" type="presParOf" srcId="{CBEC2BBC-A2B7-4398-86B7-D8680D122174}" destId="{B7CB6359-CBC0-4F99-B1AD-91CFF2F5148F}" srcOrd="0" destOrd="0" presId="urn:microsoft.com/office/officeart/2005/8/layout/cycle2"/>
    <dgm:cxn modelId="{C3A58290-CCB6-4CF7-A326-6F3E063CF27A}" type="presParOf" srcId="{CBEC2BBC-A2B7-4398-86B7-D8680D122174}" destId="{C01C7457-B592-4B02-9F0D-27DEAEE09C77}" srcOrd="1" destOrd="0" presId="urn:microsoft.com/office/officeart/2005/8/layout/cycle2"/>
    <dgm:cxn modelId="{3A3ACBC0-6CA7-450B-8E5B-6E423B4E4F62}" type="presParOf" srcId="{C01C7457-B592-4B02-9F0D-27DEAEE09C77}" destId="{B3045994-A4E3-43F4-A006-A38F6D121720}" srcOrd="0" destOrd="0" presId="urn:microsoft.com/office/officeart/2005/8/layout/cycle2"/>
    <dgm:cxn modelId="{2C97C49C-9EEC-44D3-AFF9-072938C1FFB3}" type="presParOf" srcId="{CBEC2BBC-A2B7-4398-86B7-D8680D122174}" destId="{A5B88F29-CE04-482F-BAA4-B19947B8513D}" srcOrd="2" destOrd="0" presId="urn:microsoft.com/office/officeart/2005/8/layout/cycle2"/>
    <dgm:cxn modelId="{E8913205-5E16-4477-BB00-DC925D53DC07}" type="presParOf" srcId="{CBEC2BBC-A2B7-4398-86B7-D8680D122174}" destId="{476784AA-7D55-40F4-9A26-492CDDB3F93E}" srcOrd="3" destOrd="0" presId="urn:microsoft.com/office/officeart/2005/8/layout/cycle2"/>
    <dgm:cxn modelId="{3311769D-9948-43B7-B4D4-128B9A0E60F1}" type="presParOf" srcId="{476784AA-7D55-40F4-9A26-492CDDB3F93E}" destId="{638B68A1-DBA0-4755-942E-B59816BA4AAA}" srcOrd="0" destOrd="0" presId="urn:microsoft.com/office/officeart/2005/8/layout/cycle2"/>
    <dgm:cxn modelId="{01025C7A-8347-4C5E-B595-3DD95501C67C}" type="presParOf" srcId="{CBEC2BBC-A2B7-4398-86B7-D8680D122174}" destId="{C6EDDA2B-A305-4AF8-8376-13992485B73C}" srcOrd="4" destOrd="0" presId="urn:microsoft.com/office/officeart/2005/8/layout/cycle2"/>
    <dgm:cxn modelId="{7562A87E-C635-4D94-8B1A-432D29BC0937}" type="presParOf" srcId="{CBEC2BBC-A2B7-4398-86B7-D8680D122174}" destId="{CB945A3B-D751-4E16-98DA-C9C744E72FFF}" srcOrd="5" destOrd="0" presId="urn:microsoft.com/office/officeart/2005/8/layout/cycle2"/>
    <dgm:cxn modelId="{8A70F684-AD93-4230-B7C9-573E175B1F4F}" type="presParOf" srcId="{CB945A3B-D751-4E16-98DA-C9C744E72FFF}" destId="{1CC16E2A-F968-4540-AD0A-F6C7D017DD9C}" srcOrd="0" destOrd="0" presId="urn:microsoft.com/office/officeart/2005/8/layout/cycle2"/>
    <dgm:cxn modelId="{BE1DAD82-0AF1-4C6E-A2E3-694E96C53474}" type="presParOf" srcId="{CBEC2BBC-A2B7-4398-86B7-D8680D122174}" destId="{5417CF15-C90F-424B-B47F-0D36542F99CF}" srcOrd="6" destOrd="0" presId="urn:microsoft.com/office/officeart/2005/8/layout/cycle2"/>
    <dgm:cxn modelId="{C6D3EDEB-7DA8-443F-8A45-BCD63F4362EE}" type="presParOf" srcId="{CBEC2BBC-A2B7-4398-86B7-D8680D122174}" destId="{15AD031F-9E45-47FC-B9F3-9ECEE52B05A6}" srcOrd="7" destOrd="0" presId="urn:microsoft.com/office/officeart/2005/8/layout/cycle2"/>
    <dgm:cxn modelId="{0B13CA9E-642C-453C-BB88-D1A000E9C056}" type="presParOf" srcId="{15AD031F-9E45-47FC-B9F3-9ECEE52B05A6}" destId="{5285C7AD-8A81-4732-9752-3D70FE080521}" srcOrd="0" destOrd="0" presId="urn:microsoft.com/office/officeart/2005/8/layout/cycle2"/>
    <dgm:cxn modelId="{798D80F9-F33E-4CD0-B339-ACB039ADCA5D}" type="presParOf" srcId="{CBEC2BBC-A2B7-4398-86B7-D8680D122174}" destId="{66B5BA11-1C93-40D9-AE39-CEFD12E1179F}" srcOrd="8" destOrd="0" presId="urn:microsoft.com/office/officeart/2005/8/layout/cycle2"/>
    <dgm:cxn modelId="{E83C984C-4AE8-4890-ACD8-B5B6725342F9}" type="presParOf" srcId="{CBEC2BBC-A2B7-4398-86B7-D8680D122174}" destId="{F3809DAA-9DDF-4B79-A0F9-770744923129}" srcOrd="9" destOrd="0" presId="urn:microsoft.com/office/officeart/2005/8/layout/cycle2"/>
    <dgm:cxn modelId="{286C6611-E430-4DB8-B74C-5A79C13F02F5}" type="presParOf" srcId="{F3809DAA-9DDF-4B79-A0F9-770744923129}" destId="{6D80A521-B958-48D3-8E9F-EC5E2CBAF95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7CB6359-CBC0-4F99-B1AD-91CFF2F5148F}">
      <dsp:nvSpPr>
        <dsp:cNvPr id="0" name=""/>
        <dsp:cNvSpPr/>
      </dsp:nvSpPr>
      <dsp:spPr>
        <a:xfrm>
          <a:off x="2945533" y="644"/>
          <a:ext cx="1359477" cy="13594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Israel sins</a:t>
          </a:r>
          <a:endParaRPr lang="en-US" sz="2000" kern="1200" dirty="0"/>
        </a:p>
      </dsp:txBody>
      <dsp:txXfrm>
        <a:off x="2945533" y="644"/>
        <a:ext cx="1359477" cy="1359477"/>
      </dsp:txXfrm>
    </dsp:sp>
    <dsp:sp modelId="{C01C7457-B592-4B02-9F0D-27DEAEE09C77}">
      <dsp:nvSpPr>
        <dsp:cNvPr id="0" name=""/>
        <dsp:cNvSpPr/>
      </dsp:nvSpPr>
      <dsp:spPr>
        <a:xfrm rot="2160000">
          <a:off x="4262255" y="1045368"/>
          <a:ext cx="362267" cy="4588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2160000">
        <a:off x="4262255" y="1045368"/>
        <a:ext cx="362267" cy="458823"/>
      </dsp:txXfrm>
    </dsp:sp>
    <dsp:sp modelId="{A5B88F29-CE04-482F-BAA4-B19947B8513D}">
      <dsp:nvSpPr>
        <dsp:cNvPr id="0" name=""/>
        <dsp:cNvSpPr/>
      </dsp:nvSpPr>
      <dsp:spPr>
        <a:xfrm>
          <a:off x="4598356" y="1201491"/>
          <a:ext cx="1359477" cy="13594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God’s </a:t>
          </a:r>
          <a:r>
            <a:rPr lang="en-US" sz="2000" kern="1200" dirty="0" err="1" smtClean="0"/>
            <a:t>J’ment</a:t>
          </a:r>
          <a:endParaRPr lang="en-US" sz="2000" kern="1200" dirty="0"/>
        </a:p>
      </dsp:txBody>
      <dsp:txXfrm>
        <a:off x="4598356" y="1201491"/>
        <a:ext cx="1359477" cy="1359477"/>
      </dsp:txXfrm>
    </dsp:sp>
    <dsp:sp modelId="{476784AA-7D55-40F4-9A26-492CDDB3F93E}">
      <dsp:nvSpPr>
        <dsp:cNvPr id="0" name=""/>
        <dsp:cNvSpPr/>
      </dsp:nvSpPr>
      <dsp:spPr>
        <a:xfrm rot="6480000">
          <a:off x="4784468" y="2613571"/>
          <a:ext cx="362267" cy="4588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6480000">
        <a:off x="4784468" y="2613571"/>
        <a:ext cx="362267" cy="458823"/>
      </dsp:txXfrm>
    </dsp:sp>
    <dsp:sp modelId="{C6EDDA2B-A305-4AF8-8376-13992485B73C}">
      <dsp:nvSpPr>
        <dsp:cNvPr id="0" name=""/>
        <dsp:cNvSpPr/>
      </dsp:nvSpPr>
      <dsp:spPr>
        <a:xfrm>
          <a:off x="3967034" y="3144500"/>
          <a:ext cx="1359477" cy="13594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Drought, war, famine</a:t>
          </a:r>
          <a:endParaRPr lang="en-US" sz="2000" kern="1200" dirty="0"/>
        </a:p>
      </dsp:txBody>
      <dsp:txXfrm>
        <a:off x="3967034" y="3144500"/>
        <a:ext cx="1359477" cy="1359477"/>
      </dsp:txXfrm>
    </dsp:sp>
    <dsp:sp modelId="{CB945A3B-D751-4E16-98DA-C9C744E72FFF}">
      <dsp:nvSpPr>
        <dsp:cNvPr id="0" name=""/>
        <dsp:cNvSpPr/>
      </dsp:nvSpPr>
      <dsp:spPr>
        <a:xfrm rot="10800000">
          <a:off x="3454391" y="3594827"/>
          <a:ext cx="362267" cy="4588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0800000">
        <a:off x="3454391" y="3594827"/>
        <a:ext cx="362267" cy="458823"/>
      </dsp:txXfrm>
    </dsp:sp>
    <dsp:sp modelId="{5417CF15-C90F-424B-B47F-0D36542F99CF}">
      <dsp:nvSpPr>
        <dsp:cNvPr id="0" name=""/>
        <dsp:cNvSpPr/>
      </dsp:nvSpPr>
      <dsp:spPr>
        <a:xfrm>
          <a:off x="1924033" y="3144500"/>
          <a:ext cx="1359477" cy="13594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People repent</a:t>
          </a:r>
          <a:endParaRPr lang="en-US" sz="2000" kern="1200" dirty="0"/>
        </a:p>
      </dsp:txBody>
      <dsp:txXfrm>
        <a:off x="1924033" y="3144500"/>
        <a:ext cx="1359477" cy="1359477"/>
      </dsp:txXfrm>
    </dsp:sp>
    <dsp:sp modelId="{15AD031F-9E45-47FC-B9F3-9ECEE52B05A6}">
      <dsp:nvSpPr>
        <dsp:cNvPr id="0" name=""/>
        <dsp:cNvSpPr/>
      </dsp:nvSpPr>
      <dsp:spPr>
        <a:xfrm rot="15120000">
          <a:off x="2110145" y="2633073"/>
          <a:ext cx="362267" cy="4588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5120000">
        <a:off x="2110145" y="2633073"/>
        <a:ext cx="362267" cy="458823"/>
      </dsp:txXfrm>
    </dsp:sp>
    <dsp:sp modelId="{66B5BA11-1C93-40D9-AE39-CEFD12E1179F}">
      <dsp:nvSpPr>
        <dsp:cNvPr id="0" name=""/>
        <dsp:cNvSpPr/>
      </dsp:nvSpPr>
      <dsp:spPr>
        <a:xfrm>
          <a:off x="1292710" y="1201491"/>
          <a:ext cx="1359477" cy="13594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Judge raised to deliver</a:t>
          </a:r>
          <a:endParaRPr lang="en-US" sz="2000" kern="1200" dirty="0"/>
        </a:p>
      </dsp:txBody>
      <dsp:txXfrm>
        <a:off x="1292710" y="1201491"/>
        <a:ext cx="1359477" cy="1359477"/>
      </dsp:txXfrm>
    </dsp:sp>
    <dsp:sp modelId="{F3809DAA-9DDF-4B79-A0F9-770744923129}">
      <dsp:nvSpPr>
        <dsp:cNvPr id="0" name=""/>
        <dsp:cNvSpPr/>
      </dsp:nvSpPr>
      <dsp:spPr>
        <a:xfrm rot="19440000">
          <a:off x="2609432" y="1057421"/>
          <a:ext cx="362267" cy="4588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9440000">
        <a:off x="2609432" y="1057421"/>
        <a:ext cx="362267" cy="4588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58A34-83F4-4B2E-BC5A-DE51EE8822F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FE58C-C1A6-4C4C-90C2-B7F5B0504B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4605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E1917-0BAF-4687-978A-82FFF05559C3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0E1E9A-E921-4174-A0FC-51868D7AC5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78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46705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1885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8830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3888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8793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7686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36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1661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0586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5141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8712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19359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AB7D7-3608-4730-B2E2-670834DF882C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0071" y="476596"/>
            <a:ext cx="10289309" cy="176414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/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‘</a:t>
            </a:r>
            <a:r>
              <a:rPr lang="en-GB" dirty="0">
                <a:solidFill>
                  <a:schemeClr val="tx1"/>
                </a:solidFill>
              </a:rPr>
              <a:t>In those days Israel had no king,; everyone did as he saw fit’ </a:t>
            </a:r>
            <a:r>
              <a:rPr lang="en-GB" dirty="0" smtClean="0">
                <a:solidFill>
                  <a:schemeClr val="tx1"/>
                </a:solidFill>
              </a:rPr>
              <a:t>(Jug 21:25)</a:t>
            </a:r>
            <a:r>
              <a:rPr lang="en-GB" dirty="0">
                <a:solidFill>
                  <a:schemeClr val="tx1"/>
                </a:solidFill>
              </a:rPr>
              <a:t/>
            </a:r>
            <a:br>
              <a:rPr lang="en-GB" dirty="0">
                <a:solidFill>
                  <a:schemeClr val="tx1"/>
                </a:solidFill>
              </a:rPr>
            </a:br>
            <a:r>
              <a:rPr lang="en-GB" dirty="0">
                <a:solidFill>
                  <a:schemeClr val="tx1"/>
                </a:solidFill>
              </a:rPr>
              <a:t/>
            </a:r>
            <a:br>
              <a:rPr lang="en-GB" dirty="0">
                <a:solidFill>
                  <a:schemeClr val="tx1"/>
                </a:solidFill>
              </a:rPr>
            </a:br>
            <a:endParaRPr lang="en-GB" dirty="0">
              <a:solidFill>
                <a:schemeClr val="tx1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xmlns="" val="3590154304"/>
              </p:ext>
            </p:extLst>
          </p:nvPr>
        </p:nvGraphicFramePr>
        <p:xfrm>
          <a:off x="2591820" y="1973179"/>
          <a:ext cx="7250545" cy="4504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737821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5492" y="927551"/>
            <a:ext cx="7897091" cy="501675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GB" sz="4000" u="sng" dirty="0" smtClean="0">
                <a:solidFill>
                  <a:schemeClr val="tx2"/>
                </a:solidFill>
              </a:rPr>
              <a:t>Ch.1</a:t>
            </a:r>
            <a:r>
              <a:rPr lang="en-GB" sz="4000" u="sng" dirty="0">
                <a:solidFill>
                  <a:schemeClr val="tx2"/>
                </a:solidFill>
              </a:rPr>
              <a:t>, scene 1</a:t>
            </a:r>
            <a:r>
              <a:rPr lang="en-GB" sz="4000" dirty="0">
                <a:solidFill>
                  <a:schemeClr val="tx2"/>
                </a:solidFill>
              </a:rPr>
              <a:t>, </a:t>
            </a:r>
            <a:r>
              <a:rPr lang="en-GB" sz="4000" dirty="0" err="1">
                <a:solidFill>
                  <a:schemeClr val="tx2"/>
                </a:solidFill>
              </a:rPr>
              <a:t>Hesed</a:t>
            </a:r>
            <a:r>
              <a:rPr lang="en-GB" sz="4000" dirty="0">
                <a:solidFill>
                  <a:schemeClr val="tx2"/>
                </a:solidFill>
              </a:rPr>
              <a:t> – kindness made clear by comparison</a:t>
            </a:r>
            <a:r>
              <a:rPr lang="en-GB" sz="4000" dirty="0" smtClean="0">
                <a:solidFill>
                  <a:schemeClr val="tx2"/>
                </a:solidFill>
              </a:rPr>
              <a:t>.</a:t>
            </a:r>
          </a:p>
          <a:p>
            <a:endParaRPr lang="en-GB" sz="4000" dirty="0" smtClean="0">
              <a:solidFill>
                <a:schemeClr val="tx2"/>
              </a:solidFill>
            </a:endParaRPr>
          </a:p>
          <a:p>
            <a:r>
              <a:rPr lang="en-GB" sz="4000" u="sng" dirty="0" smtClean="0">
                <a:solidFill>
                  <a:schemeClr val="tx2"/>
                </a:solidFill>
              </a:rPr>
              <a:t>Ch.2, scene 2</a:t>
            </a:r>
            <a:r>
              <a:rPr lang="en-GB" sz="4000" dirty="0" smtClean="0">
                <a:solidFill>
                  <a:schemeClr val="tx2"/>
                </a:solidFill>
              </a:rPr>
              <a:t>, </a:t>
            </a:r>
            <a:r>
              <a:rPr lang="en-GB" sz="4000" dirty="0" err="1" smtClean="0">
                <a:solidFill>
                  <a:schemeClr val="tx2"/>
                </a:solidFill>
              </a:rPr>
              <a:t>Hesed</a:t>
            </a:r>
            <a:r>
              <a:rPr lang="en-GB" sz="4000" dirty="0" smtClean="0">
                <a:solidFill>
                  <a:schemeClr val="tx2"/>
                </a:solidFill>
              </a:rPr>
              <a:t> – kindness, its causes and consequences.</a:t>
            </a:r>
          </a:p>
          <a:p>
            <a:endParaRPr lang="en-GB" sz="4000" u="sng" dirty="0" smtClean="0">
              <a:solidFill>
                <a:schemeClr val="tx2"/>
              </a:solidFill>
            </a:endParaRPr>
          </a:p>
          <a:p>
            <a:r>
              <a:rPr lang="en-GB" sz="4000" u="sng" dirty="0" smtClean="0">
                <a:solidFill>
                  <a:schemeClr val="tx2"/>
                </a:solidFill>
              </a:rPr>
              <a:t>Ch.3</a:t>
            </a:r>
            <a:r>
              <a:rPr lang="en-GB" sz="4000" u="sng" dirty="0" smtClean="0">
                <a:solidFill>
                  <a:schemeClr val="tx2"/>
                </a:solidFill>
              </a:rPr>
              <a:t>, scene 3</a:t>
            </a:r>
            <a:r>
              <a:rPr lang="en-GB" sz="4000" dirty="0" smtClean="0">
                <a:solidFill>
                  <a:schemeClr val="tx2"/>
                </a:solidFill>
              </a:rPr>
              <a:t>, </a:t>
            </a:r>
            <a:r>
              <a:rPr lang="en-GB" sz="4000" dirty="0" err="1" smtClean="0">
                <a:solidFill>
                  <a:schemeClr val="tx2"/>
                </a:solidFill>
              </a:rPr>
              <a:t>Hesed</a:t>
            </a:r>
            <a:r>
              <a:rPr lang="en-GB" sz="4000" dirty="0" smtClean="0">
                <a:solidFill>
                  <a:schemeClr val="tx2"/>
                </a:solidFill>
              </a:rPr>
              <a:t> – kindness that accumulates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xmlns="" val="1394047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71726" y="2711150"/>
            <a:ext cx="9791700" cy="1514341"/>
          </a:xfrm>
        </p:spPr>
        <p:txBody>
          <a:bodyPr>
            <a:normAutofit/>
          </a:bodyPr>
          <a:lstStyle/>
          <a:p>
            <a:r>
              <a:rPr lang="en-GB" dirty="0" smtClean="0"/>
              <a:t>·</a:t>
            </a:r>
            <a:r>
              <a:rPr lang="en-GB" sz="3600" dirty="0" smtClean="0"/>
              <a:t>v.10, </a:t>
            </a:r>
            <a:r>
              <a:rPr lang="en-GB" sz="3600" dirty="0"/>
              <a:t> </a:t>
            </a:r>
            <a:r>
              <a:rPr lang="en-GB" sz="3600" dirty="0">
                <a:solidFill>
                  <a:srgbClr val="FF0000"/>
                </a:solidFill>
              </a:rPr>
              <a:t>‘the Lord bless you… this kindness is greater than the one you showed before…’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21969" y="615382"/>
            <a:ext cx="9029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chemeClr val="tx1"/>
                </a:solidFill>
              </a:rPr>
              <a:t>Expectation: </a:t>
            </a:r>
            <a:r>
              <a:rPr lang="en-GB" dirty="0">
                <a:solidFill>
                  <a:schemeClr val="tx1"/>
                </a:solidFill>
              </a:rPr>
              <a:t>God will bless in response to kindness...</a:t>
            </a:r>
            <a:br>
              <a:rPr lang="en-GB" dirty="0">
                <a:solidFill>
                  <a:schemeClr val="tx1"/>
                </a:solidFill>
              </a:rPr>
            </a:b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8414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0102" y="1925053"/>
            <a:ext cx="9029700" cy="4249554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/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>
                <a:solidFill>
                  <a:srgbClr val="FF0000"/>
                </a:solidFill>
              </a:rPr>
              <a:t/>
            </a:r>
            <a:br>
              <a:rPr lang="en-GB" dirty="0">
                <a:solidFill>
                  <a:srgbClr val="FF0000"/>
                </a:solidFill>
              </a:rPr>
            </a:br>
            <a:r>
              <a:rPr lang="en-GB" dirty="0" smtClean="0">
                <a:solidFill>
                  <a:srgbClr val="FF0000"/>
                </a:solidFill>
              </a:rPr>
              <a:t/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sz="4000" dirty="0" smtClean="0">
                <a:solidFill>
                  <a:srgbClr val="FF0000"/>
                </a:solidFill>
              </a:rPr>
              <a:t>‘</a:t>
            </a:r>
            <a:r>
              <a:rPr lang="en-GB" sz="4000" dirty="0">
                <a:solidFill>
                  <a:srgbClr val="FF0000"/>
                </a:solidFill>
              </a:rPr>
              <a:t>Give and it will be given to you. A good measure pressed down, shaken together and running over, will be poured into your lap. For, with the measure you use it will be measured to you</a:t>
            </a:r>
            <a:r>
              <a:rPr lang="en-GB" sz="4000" dirty="0" smtClean="0">
                <a:solidFill>
                  <a:srgbClr val="FF0000"/>
                </a:solidFill>
              </a:rPr>
              <a:t>’. </a:t>
            </a:r>
            <a:br>
              <a:rPr lang="en-GB" sz="4000" dirty="0" smtClean="0">
                <a:solidFill>
                  <a:srgbClr val="FF0000"/>
                </a:solidFill>
              </a:rPr>
            </a:br>
            <a:r>
              <a:rPr lang="en-GB" sz="4000" dirty="0" smtClean="0">
                <a:solidFill>
                  <a:schemeClr val="tx1"/>
                </a:solidFill>
              </a:rPr>
              <a:t>(</a:t>
            </a:r>
            <a:r>
              <a:rPr lang="en-GB" sz="4000" dirty="0">
                <a:solidFill>
                  <a:schemeClr val="tx1"/>
                </a:solidFill>
              </a:rPr>
              <a:t>Luke </a:t>
            </a:r>
            <a:r>
              <a:rPr lang="en-GB" sz="4000" dirty="0" smtClean="0">
                <a:solidFill>
                  <a:schemeClr val="tx1"/>
                </a:solidFill>
              </a:rPr>
              <a:t>6:38</a:t>
            </a:r>
            <a:r>
              <a:rPr lang="en-GB" sz="4000" dirty="0">
                <a:solidFill>
                  <a:schemeClr val="tx1"/>
                </a:solidFill>
              </a:rPr>
              <a:t>)</a:t>
            </a:r>
            <a:br>
              <a:rPr lang="en-GB" sz="4000" dirty="0">
                <a:solidFill>
                  <a:schemeClr val="tx1"/>
                </a:solidFill>
              </a:rPr>
            </a:br>
            <a:r>
              <a:rPr lang="en-GB" dirty="0"/>
              <a:t> </a:t>
            </a:r>
            <a:br>
              <a:rPr lang="en-GB" dirty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040556" y="1186390"/>
            <a:ext cx="9009246" cy="769441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GB" sz="4400" dirty="0" smtClean="0">
                <a:latin typeface="+mj-lt"/>
              </a:rPr>
              <a:t>Tally-</a:t>
            </a:r>
            <a:r>
              <a:rPr lang="en-GB" sz="4400" dirty="0" err="1" smtClean="0">
                <a:latin typeface="+mj-lt"/>
              </a:rPr>
              <a:t>onic</a:t>
            </a:r>
            <a:r>
              <a:rPr lang="en-GB" sz="4400" dirty="0" smtClean="0">
                <a:latin typeface="+mj-lt"/>
              </a:rPr>
              <a:t> Justice</a:t>
            </a:r>
            <a:endParaRPr lang="en-GB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8678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5492" y="927551"/>
            <a:ext cx="7897091" cy="501675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GB" sz="4000" u="sng" dirty="0" smtClean="0">
                <a:solidFill>
                  <a:schemeClr val="tx2"/>
                </a:solidFill>
              </a:rPr>
              <a:t>Ch.1</a:t>
            </a:r>
            <a:r>
              <a:rPr lang="en-GB" sz="4000" u="sng" dirty="0">
                <a:solidFill>
                  <a:schemeClr val="tx2"/>
                </a:solidFill>
              </a:rPr>
              <a:t>, scene 1</a:t>
            </a:r>
            <a:r>
              <a:rPr lang="en-GB" sz="4000" dirty="0">
                <a:solidFill>
                  <a:schemeClr val="tx2"/>
                </a:solidFill>
              </a:rPr>
              <a:t>, </a:t>
            </a:r>
            <a:r>
              <a:rPr lang="en-GB" sz="4000" dirty="0" err="1">
                <a:solidFill>
                  <a:schemeClr val="tx2"/>
                </a:solidFill>
              </a:rPr>
              <a:t>Hesed</a:t>
            </a:r>
            <a:r>
              <a:rPr lang="en-GB" sz="4000" dirty="0">
                <a:solidFill>
                  <a:schemeClr val="tx2"/>
                </a:solidFill>
              </a:rPr>
              <a:t> – kindness made clear by </a:t>
            </a:r>
            <a:r>
              <a:rPr lang="en-GB" sz="4000" dirty="0" smtClean="0">
                <a:solidFill>
                  <a:schemeClr val="tx2"/>
                </a:solidFill>
              </a:rPr>
              <a:t>comparison - 1.</a:t>
            </a:r>
          </a:p>
          <a:p>
            <a:r>
              <a:rPr lang="en-GB" sz="4000" u="sng" dirty="0" smtClean="0">
                <a:solidFill>
                  <a:schemeClr val="tx2"/>
                </a:solidFill>
              </a:rPr>
              <a:t>Ch.2, scene 2</a:t>
            </a:r>
            <a:r>
              <a:rPr lang="en-GB" sz="4000" dirty="0" smtClean="0">
                <a:solidFill>
                  <a:schemeClr val="tx2"/>
                </a:solidFill>
              </a:rPr>
              <a:t>, </a:t>
            </a:r>
            <a:r>
              <a:rPr lang="en-GB" sz="4000" dirty="0" err="1" smtClean="0">
                <a:solidFill>
                  <a:schemeClr val="tx2"/>
                </a:solidFill>
              </a:rPr>
              <a:t>Hesed</a:t>
            </a:r>
            <a:r>
              <a:rPr lang="en-GB" sz="4000" dirty="0" smtClean="0">
                <a:solidFill>
                  <a:schemeClr val="tx2"/>
                </a:solidFill>
              </a:rPr>
              <a:t> – kindness, its causes and consequences.</a:t>
            </a:r>
          </a:p>
          <a:p>
            <a:r>
              <a:rPr lang="en-GB" sz="4000" u="sng" dirty="0" smtClean="0">
                <a:solidFill>
                  <a:schemeClr val="tx2"/>
                </a:solidFill>
              </a:rPr>
              <a:t>Ch.3, scene 3</a:t>
            </a:r>
            <a:r>
              <a:rPr lang="en-GB" sz="4000" dirty="0" smtClean="0">
                <a:solidFill>
                  <a:schemeClr val="tx2"/>
                </a:solidFill>
              </a:rPr>
              <a:t>, </a:t>
            </a:r>
            <a:r>
              <a:rPr lang="en-GB" sz="4000" dirty="0" err="1" smtClean="0">
                <a:solidFill>
                  <a:schemeClr val="tx2"/>
                </a:solidFill>
              </a:rPr>
              <a:t>Hesed</a:t>
            </a:r>
            <a:r>
              <a:rPr lang="en-GB" sz="4000" dirty="0" smtClean="0">
                <a:solidFill>
                  <a:schemeClr val="tx2"/>
                </a:solidFill>
              </a:rPr>
              <a:t> – kindness that accumulates.</a:t>
            </a:r>
          </a:p>
          <a:p>
            <a:r>
              <a:rPr lang="en-GB" sz="4000" u="sng" dirty="0" smtClean="0">
                <a:solidFill>
                  <a:schemeClr val="tx2"/>
                </a:solidFill>
              </a:rPr>
              <a:t>Ch.4, scene 4</a:t>
            </a:r>
            <a:r>
              <a:rPr lang="en-GB" sz="4000" dirty="0" smtClean="0">
                <a:solidFill>
                  <a:schemeClr val="tx2"/>
                </a:solidFill>
              </a:rPr>
              <a:t>, </a:t>
            </a:r>
            <a:r>
              <a:rPr lang="en-GB" sz="4000" dirty="0" err="1" smtClean="0">
                <a:solidFill>
                  <a:schemeClr val="tx2"/>
                </a:solidFill>
              </a:rPr>
              <a:t>Hesed</a:t>
            </a:r>
            <a:r>
              <a:rPr lang="en-GB" sz="4000" dirty="0" smtClean="0">
                <a:solidFill>
                  <a:schemeClr val="tx2"/>
                </a:solidFill>
              </a:rPr>
              <a:t> – kindness made clear by comparison - 2.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xmlns="" val="816737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62100" y="1320800"/>
            <a:ext cx="9791700" cy="5347855"/>
          </a:xfrm>
        </p:spPr>
        <p:txBody>
          <a:bodyPr>
            <a:normAutofit lnSpcReduction="10000"/>
          </a:bodyPr>
          <a:lstStyle/>
          <a:p>
            <a:r>
              <a:rPr lang="en-GB" dirty="0"/>
              <a:t>· In chiastic arrangement a second comparison of characters (Boaz &amp; near </a:t>
            </a:r>
            <a:r>
              <a:rPr lang="en-GB" dirty="0" smtClean="0"/>
              <a:t>Kinsman </a:t>
            </a:r>
            <a:r>
              <a:rPr lang="en-GB" dirty="0"/>
              <a:t>at city gate, 4:1-8) mirrors earlier comparison of Ruth and </a:t>
            </a:r>
            <a:r>
              <a:rPr lang="en-GB" dirty="0" err="1"/>
              <a:t>Orpah</a:t>
            </a:r>
            <a:r>
              <a:rPr lang="en-GB" dirty="0"/>
              <a:t> (Ch.1)</a:t>
            </a:r>
          </a:p>
          <a:p>
            <a:pPr lvl="1"/>
            <a:r>
              <a:rPr lang="en-GB" b="1" dirty="0" smtClean="0"/>
              <a:t>Earlier focus Ch.1</a:t>
            </a:r>
            <a:r>
              <a:rPr lang="en-GB" dirty="0" smtClean="0"/>
              <a:t>—women (Ruth &amp; </a:t>
            </a:r>
            <a:r>
              <a:rPr lang="en-GB" dirty="0" err="1" smtClean="0"/>
              <a:t>Orpah</a:t>
            </a:r>
            <a:r>
              <a:rPr lang="en-GB" dirty="0" smtClean="0"/>
              <a:t>) </a:t>
            </a:r>
            <a:r>
              <a:rPr lang="en-GB" dirty="0"/>
              <a:t>&gt; </a:t>
            </a:r>
            <a:r>
              <a:rPr lang="en-GB" u="sng" dirty="0"/>
              <a:t>issue</a:t>
            </a:r>
            <a:r>
              <a:rPr lang="en-GB" dirty="0"/>
              <a:t>: willingness to sacrifice personal marriage prospects &gt; </a:t>
            </a:r>
            <a:r>
              <a:rPr lang="en-GB" b="1" dirty="0"/>
              <a:t>Ruth did the unusual &amp; extraordinary and demonstrated HESED</a:t>
            </a:r>
            <a:r>
              <a:rPr lang="en-GB" dirty="0"/>
              <a:t>.</a:t>
            </a:r>
          </a:p>
          <a:p>
            <a:pPr lvl="1"/>
            <a:r>
              <a:rPr lang="en-GB" b="1" dirty="0" smtClean="0"/>
              <a:t>Later focus</a:t>
            </a:r>
            <a:r>
              <a:rPr lang="en-GB" dirty="0" smtClean="0"/>
              <a:t>—men (Boaz &amp; Kinsman) </a:t>
            </a:r>
            <a:r>
              <a:rPr lang="en-GB" dirty="0"/>
              <a:t>&gt; </a:t>
            </a:r>
            <a:r>
              <a:rPr lang="en-GB" u="sng" dirty="0"/>
              <a:t>issue</a:t>
            </a:r>
            <a:r>
              <a:rPr lang="en-GB" dirty="0"/>
              <a:t>: willingness to sacrifice money, possession, inheritance &gt; </a:t>
            </a:r>
            <a:r>
              <a:rPr lang="en-GB" b="1" dirty="0"/>
              <a:t>Boaz does the unusual &amp; extraordinary and demonstrates </a:t>
            </a:r>
            <a:r>
              <a:rPr lang="en-GB" b="1" dirty="0" err="1"/>
              <a:t>hesed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V.6, </a:t>
            </a:r>
            <a:r>
              <a:rPr lang="en-GB" dirty="0" smtClean="0">
                <a:solidFill>
                  <a:srgbClr val="FF0000"/>
                </a:solidFill>
              </a:rPr>
              <a:t>‘At this (i.e. acquiring Ruth with estate) the kinsman redeemer said, ‘…I cannot redeem it because I might endanger my own estate…I cannot do it’.</a:t>
            </a:r>
          </a:p>
          <a:p>
            <a:r>
              <a:rPr lang="en-GB" dirty="0" smtClean="0"/>
              <a:t>·</a:t>
            </a:r>
            <a:r>
              <a:rPr lang="en-GB" dirty="0"/>
              <a:t> </a:t>
            </a:r>
            <a:r>
              <a:rPr lang="en-GB" u="sng" dirty="0"/>
              <a:t>Both</a:t>
            </a:r>
            <a:r>
              <a:rPr lang="en-GB" dirty="0"/>
              <a:t> demonstrate HESED, </a:t>
            </a:r>
            <a:r>
              <a:rPr lang="en-GB" u="sng" dirty="0"/>
              <a:t>both</a:t>
            </a:r>
            <a:r>
              <a:rPr lang="en-GB" dirty="0"/>
              <a:t> designed for us to ask </a:t>
            </a:r>
            <a:r>
              <a:rPr lang="en-GB" dirty="0" smtClean="0"/>
              <a:t>question</a:t>
            </a:r>
            <a:r>
              <a:rPr lang="en-GB" i="1" dirty="0" smtClean="0"/>
              <a:t> —</a:t>
            </a:r>
            <a:r>
              <a:rPr lang="en-GB" b="1" i="1" dirty="0"/>
              <a:t>what would I have done</a:t>
            </a:r>
            <a:r>
              <a:rPr lang="en-GB" dirty="0"/>
              <a:t>?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62100" y="272762"/>
            <a:ext cx="9029700" cy="974147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Kindness made clear by comparison - 2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4829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· </a:t>
            </a:r>
            <a:r>
              <a:rPr lang="en-GB" sz="3600" dirty="0" smtClean="0"/>
              <a:t>4:16-17</a:t>
            </a:r>
            <a:r>
              <a:rPr lang="en-GB" sz="3600" dirty="0"/>
              <a:t>, Obed is born &gt; the grandfather of King </a:t>
            </a:r>
            <a:r>
              <a:rPr lang="en-GB" sz="3600" dirty="0" smtClean="0"/>
              <a:t>David, </a:t>
            </a:r>
            <a:r>
              <a:rPr lang="en-GB" sz="3600" dirty="0" smtClean="0">
                <a:solidFill>
                  <a:srgbClr val="FF0000"/>
                </a:solidFill>
              </a:rPr>
              <a:t>‘the father of Jesse, the father of David’</a:t>
            </a:r>
          </a:p>
          <a:p>
            <a:r>
              <a:rPr lang="en-GB" sz="3600" dirty="0" smtClean="0"/>
              <a:t>Matt </a:t>
            </a:r>
            <a:r>
              <a:rPr lang="en-GB" sz="3600" dirty="0"/>
              <a:t>Ch.1, follow </a:t>
            </a:r>
            <a:r>
              <a:rPr lang="en-GB" sz="3600" dirty="0" smtClean="0"/>
              <a:t>Boaz’ birth-line </a:t>
            </a:r>
            <a:r>
              <a:rPr lang="en-GB" sz="3600" u="sng" dirty="0"/>
              <a:t>28 generations </a:t>
            </a:r>
            <a:r>
              <a:rPr lang="en-GB" sz="3600" dirty="0" smtClean="0"/>
              <a:t> </a:t>
            </a:r>
          </a:p>
          <a:p>
            <a:r>
              <a:rPr lang="en-GB" sz="3600" dirty="0" smtClean="0"/>
              <a:t>Matt</a:t>
            </a:r>
            <a:r>
              <a:rPr lang="en-GB" sz="3600" dirty="0"/>
              <a:t>. Ch.1:16, </a:t>
            </a:r>
            <a:r>
              <a:rPr lang="en-GB" sz="3600" dirty="0">
                <a:solidFill>
                  <a:srgbClr val="FF0000"/>
                </a:solidFill>
              </a:rPr>
              <a:t>‘...Jacob the father of Joseph, husband of Mary, of whom was born Jesus, who is called Christ.’</a:t>
            </a:r>
          </a:p>
          <a:p>
            <a:r>
              <a:rPr lang="en-GB" dirty="0"/>
              <a:t> 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62100" y="300470"/>
            <a:ext cx="9029700" cy="1325563"/>
          </a:xfrm>
        </p:spPr>
        <p:txBody>
          <a:bodyPr>
            <a:noAutofit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Boaz becomes the Kinsman Redeemer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6846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8945" y="1459345"/>
            <a:ext cx="9029700" cy="204123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‘For </a:t>
            </a:r>
            <a:r>
              <a:rPr lang="en-GB" dirty="0">
                <a:solidFill>
                  <a:srgbClr val="FF0000"/>
                </a:solidFill>
              </a:rPr>
              <a:t>God so loved the world that He gave His only Son…’  </a:t>
            </a:r>
            <a:r>
              <a:rPr lang="en-GB" dirty="0" err="1" smtClean="0">
                <a:solidFill>
                  <a:schemeClr val="tx1"/>
                </a:solidFill>
              </a:rPr>
              <a:t>Jn</a:t>
            </a:r>
            <a:r>
              <a:rPr lang="en-GB" dirty="0" smtClean="0">
                <a:solidFill>
                  <a:schemeClr val="tx1"/>
                </a:solidFill>
              </a:rPr>
              <a:t> 3:16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068945" y="3627235"/>
            <a:ext cx="9171709" cy="255454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  <a:latin typeface="+mj-lt"/>
              </a:rPr>
              <a:t>But </a:t>
            </a:r>
            <a:r>
              <a:rPr lang="en-GB" sz="4000" dirty="0">
                <a:solidFill>
                  <a:srgbClr val="FF0000"/>
                </a:solidFill>
                <a:latin typeface="+mj-lt"/>
              </a:rPr>
              <a:t>God demonstrated his own love for us in this: While we were still sinners Christ died for us.’</a:t>
            </a:r>
            <a:r>
              <a:rPr lang="en-GB" sz="4000" dirty="0">
                <a:latin typeface="+mj-lt"/>
              </a:rPr>
              <a:t> </a:t>
            </a:r>
            <a:r>
              <a:rPr lang="en-GB" sz="4000" dirty="0" smtClean="0">
                <a:latin typeface="+mj-lt"/>
              </a:rPr>
              <a:t>Rom 5:8</a:t>
            </a:r>
            <a:r>
              <a:rPr lang="en-GB" sz="4000" dirty="0">
                <a:latin typeface="+mj-lt"/>
              </a:rPr>
              <a:t/>
            </a:r>
            <a:br>
              <a:rPr lang="en-GB" sz="4000" dirty="0">
                <a:latin typeface="+mj-lt"/>
              </a:rPr>
            </a:br>
            <a:endParaRPr lang="en-GB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559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· </a:t>
            </a:r>
            <a:r>
              <a:rPr lang="en-GB" sz="3200" dirty="0"/>
              <a:t>If Ruth hadn’t shown </a:t>
            </a:r>
            <a:r>
              <a:rPr lang="en-GB" sz="3200" dirty="0" smtClean="0"/>
              <a:t>kindness:</a:t>
            </a:r>
          </a:p>
          <a:p>
            <a:pPr lvl="1"/>
            <a:r>
              <a:rPr lang="en-GB" sz="3200" dirty="0" smtClean="0"/>
              <a:t>Lives </a:t>
            </a:r>
            <a:r>
              <a:rPr lang="en-GB" sz="3200" dirty="0"/>
              <a:t>wouldn’t have been changed in </a:t>
            </a:r>
            <a:r>
              <a:rPr lang="en-GB" sz="3200" dirty="0" smtClean="0"/>
              <a:t>B/hem, and </a:t>
            </a:r>
          </a:p>
          <a:p>
            <a:pPr lvl="1"/>
            <a:r>
              <a:rPr lang="en-GB" sz="3200" dirty="0" smtClean="0"/>
              <a:t>Christ </a:t>
            </a:r>
            <a:r>
              <a:rPr lang="en-GB" sz="3200" dirty="0"/>
              <a:t>wouldn’t come</a:t>
            </a:r>
            <a:r>
              <a:rPr lang="en-GB" sz="3200" dirty="0" smtClean="0"/>
              <a:t>!</a:t>
            </a:r>
          </a:p>
          <a:p>
            <a:pPr marL="457200" lvl="1" indent="0">
              <a:buNone/>
            </a:pPr>
            <a:endParaRPr lang="en-GB" sz="3200" dirty="0"/>
          </a:p>
          <a:p>
            <a:r>
              <a:rPr lang="en-GB" sz="3200" dirty="0"/>
              <a:t>· </a:t>
            </a:r>
            <a:r>
              <a:rPr lang="en-GB" sz="3200" dirty="0" smtClean="0"/>
              <a:t>Likewise - Our </a:t>
            </a:r>
            <a:r>
              <a:rPr lang="en-GB" sz="3200" dirty="0"/>
              <a:t>daily decisions to show ‘</a:t>
            </a:r>
            <a:r>
              <a:rPr lang="en-GB" sz="3200" dirty="0" err="1"/>
              <a:t>hesed</a:t>
            </a:r>
            <a:r>
              <a:rPr lang="en-GB" sz="3200" dirty="0"/>
              <a:t>’, in hands of God </a:t>
            </a:r>
            <a:endParaRPr lang="en-GB" sz="3200" dirty="0" smtClean="0"/>
          </a:p>
          <a:p>
            <a:pPr lvl="1"/>
            <a:r>
              <a:rPr lang="en-GB" sz="3200" dirty="0"/>
              <a:t>A</a:t>
            </a:r>
            <a:r>
              <a:rPr lang="en-GB" sz="3200" dirty="0" smtClean="0"/>
              <a:t>ffect community</a:t>
            </a:r>
          </a:p>
          <a:p>
            <a:pPr lvl="1"/>
            <a:r>
              <a:rPr lang="en-GB" sz="3200" dirty="0" smtClean="0"/>
              <a:t>Affect eternity </a:t>
            </a:r>
            <a:endParaRPr lang="en-GB" sz="3200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62100" y="365125"/>
            <a:ext cx="9791700" cy="1325563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Lessons Learned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7659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Repetitious phrases</a:t>
            </a:r>
          </a:p>
          <a:p>
            <a:pPr lvl="1"/>
            <a:r>
              <a:rPr lang="en-GB" sz="3200" dirty="0" smtClean="0"/>
              <a:t>Ruth the </a:t>
            </a:r>
            <a:r>
              <a:rPr lang="en-GB" sz="3200" dirty="0" err="1" smtClean="0"/>
              <a:t>Moabitess</a:t>
            </a:r>
            <a:r>
              <a:rPr lang="en-GB" sz="3200" dirty="0" smtClean="0"/>
              <a:t> x 14: Coming to Bethlehem as a foreigner was a big-deal – stigma.</a:t>
            </a:r>
          </a:p>
          <a:p>
            <a:pPr lvl="1"/>
            <a:r>
              <a:rPr lang="en-GB" sz="3200" dirty="0" smtClean="0"/>
              <a:t>‘Loving kindness’ (HESED) glue to book – x 4 plus scenes of ‘</a:t>
            </a:r>
            <a:r>
              <a:rPr lang="en-GB" sz="3200" dirty="0" err="1" smtClean="0"/>
              <a:t>hesed</a:t>
            </a:r>
            <a:r>
              <a:rPr lang="en-GB" sz="3200" dirty="0" smtClean="0"/>
              <a:t>’ in action.</a:t>
            </a:r>
          </a:p>
          <a:p>
            <a:r>
              <a:rPr lang="en-GB" sz="4000" dirty="0" smtClean="0"/>
              <a:t>Structure </a:t>
            </a:r>
            <a:r>
              <a:rPr lang="en-GB" sz="4000" dirty="0" smtClean="0"/>
              <a:t>(message = content + structure) </a:t>
            </a:r>
            <a:endParaRPr lang="en-GB" sz="4000" dirty="0"/>
          </a:p>
          <a:p>
            <a:pPr lvl="1"/>
            <a:r>
              <a:rPr lang="en-GB" sz="2800" dirty="0" smtClean="0"/>
              <a:t>Chiastic - an intentional structure to emphasize a climatic point</a:t>
            </a:r>
            <a:endParaRPr lang="en-GB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62100" y="365125"/>
            <a:ext cx="9791700" cy="1325563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Characteristics of Ruth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6757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68681" y="854652"/>
            <a:ext cx="9029700" cy="1685348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‘Why have I found favour in your eyes that you notice me, a foreigner’?</a:t>
            </a:r>
            <a:br>
              <a:rPr lang="en-GB" dirty="0" smtClean="0">
                <a:solidFill>
                  <a:schemeClr val="tx2"/>
                </a:solidFill>
              </a:rPr>
            </a:br>
            <a:r>
              <a:rPr lang="en-GB" dirty="0" smtClean="0">
                <a:solidFill>
                  <a:schemeClr val="tx2"/>
                </a:solidFill>
              </a:rPr>
              <a:t>Ruth 2:10</a:t>
            </a:r>
            <a:endParaRPr lang="en-GB" dirty="0">
              <a:solidFill>
                <a:schemeClr val="tx2"/>
              </a:solidFill>
            </a:endParaRPr>
          </a:p>
        </p:txBody>
      </p:sp>
      <p:pic>
        <p:nvPicPr>
          <p:cNvPr id="7" name="Content Placeholder 6" descr="... Sandwich hat mich in dieser Hinsicht aber doch ziemlich gefordert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15235" y="2835564"/>
            <a:ext cx="6536591" cy="3572308"/>
          </a:xfrm>
        </p:spPr>
      </p:pic>
    </p:spTree>
    <p:extLst>
      <p:ext uri="{BB962C8B-B14F-4D97-AF65-F5344CB8AC3E}">
        <p14:creationId xmlns:p14="http://schemas.microsoft.com/office/powerpoint/2010/main" xmlns="" val="921232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7372" y="1939926"/>
            <a:ext cx="9029700" cy="1800801"/>
          </a:xfrm>
        </p:spPr>
        <p:txBody>
          <a:bodyPr>
            <a:normAutofit/>
          </a:bodyPr>
          <a:lstStyle/>
          <a:p>
            <a:r>
              <a:rPr lang="en-GB" u="sng" dirty="0" smtClean="0">
                <a:solidFill>
                  <a:schemeClr val="tx2"/>
                </a:solidFill>
              </a:rPr>
              <a:t>Ch.1, scene 1</a:t>
            </a:r>
            <a:r>
              <a:rPr lang="en-GB" dirty="0" smtClean="0">
                <a:solidFill>
                  <a:schemeClr val="tx2"/>
                </a:solidFill>
              </a:rPr>
              <a:t>, </a:t>
            </a:r>
            <a:r>
              <a:rPr lang="en-GB" dirty="0" err="1" smtClean="0">
                <a:solidFill>
                  <a:schemeClr val="tx2"/>
                </a:solidFill>
              </a:rPr>
              <a:t>Hesed</a:t>
            </a:r>
            <a:r>
              <a:rPr lang="en-GB" dirty="0" smtClean="0">
                <a:solidFill>
                  <a:schemeClr val="tx2"/>
                </a:solidFill>
              </a:rPr>
              <a:t> – kindness made clear by comparison.</a:t>
            </a:r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5233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98617" y="1763132"/>
            <a:ext cx="7786255" cy="317009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GB" sz="4000" dirty="0" smtClean="0">
                <a:latin typeface="+mj-lt"/>
              </a:rPr>
              <a:t>HESED: A quality of exceptional, sacrificial, loyal kindness which begins in God’s heart, and He delights to see at work in His people.</a:t>
            </a:r>
            <a:endParaRPr lang="en-GB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0162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· </a:t>
            </a:r>
            <a:r>
              <a:rPr lang="en-GB" u="sng" dirty="0" smtClean="0"/>
              <a:t>Force </a:t>
            </a:r>
            <a:r>
              <a:rPr lang="en-GB" u="sng" dirty="0"/>
              <a:t>of Ruth’s disposition</a:t>
            </a:r>
            <a:r>
              <a:rPr lang="en-GB" dirty="0" smtClean="0"/>
              <a:t>.</a:t>
            </a:r>
          </a:p>
          <a:p>
            <a:pPr lvl="1"/>
            <a:r>
              <a:rPr lang="en-GB" sz="2800" dirty="0" smtClean="0"/>
              <a:t>V. 14</a:t>
            </a:r>
            <a:r>
              <a:rPr lang="en-GB" sz="2800" dirty="0"/>
              <a:t>, </a:t>
            </a:r>
            <a:r>
              <a:rPr lang="en-GB" sz="2800" dirty="0">
                <a:solidFill>
                  <a:srgbClr val="FF0000"/>
                </a:solidFill>
              </a:rPr>
              <a:t>‘</a:t>
            </a:r>
            <a:r>
              <a:rPr lang="en-GB" sz="2800" dirty="0" smtClean="0">
                <a:solidFill>
                  <a:srgbClr val="FF0000"/>
                </a:solidFill>
              </a:rPr>
              <a:t>clung’</a:t>
            </a:r>
          </a:p>
          <a:p>
            <a:pPr lvl="1"/>
            <a:r>
              <a:rPr lang="en-GB" sz="2800" dirty="0" smtClean="0"/>
              <a:t>v.16 </a:t>
            </a:r>
            <a:r>
              <a:rPr lang="en-GB" sz="2800" dirty="0"/>
              <a:t>, </a:t>
            </a:r>
            <a:r>
              <a:rPr lang="en-GB" sz="2800" dirty="0" smtClean="0">
                <a:solidFill>
                  <a:srgbClr val="FF0000"/>
                </a:solidFill>
              </a:rPr>
              <a:t>‘don’t </a:t>
            </a:r>
            <a:r>
              <a:rPr lang="en-GB" sz="2800" dirty="0">
                <a:solidFill>
                  <a:srgbClr val="FF0000"/>
                </a:solidFill>
              </a:rPr>
              <a:t>urge me to leave you or turn back, where you go/stay I will go/stay</a:t>
            </a:r>
            <a:r>
              <a:rPr lang="en-GB" sz="2800" dirty="0" smtClean="0">
                <a:solidFill>
                  <a:srgbClr val="FF0000"/>
                </a:solidFill>
              </a:rPr>
              <a:t>...’ </a:t>
            </a:r>
          </a:p>
          <a:p>
            <a:pPr lvl="1"/>
            <a:r>
              <a:rPr lang="en-GB" sz="2800" dirty="0" smtClean="0"/>
              <a:t>v.17</a:t>
            </a:r>
            <a:r>
              <a:rPr lang="en-GB" sz="2800" dirty="0"/>
              <a:t>, </a:t>
            </a:r>
            <a:r>
              <a:rPr lang="en-GB" sz="2800" dirty="0">
                <a:solidFill>
                  <a:srgbClr val="FF0000"/>
                </a:solidFill>
              </a:rPr>
              <a:t>‘</a:t>
            </a:r>
            <a:r>
              <a:rPr lang="en-GB" sz="2800" b="1" i="1" dirty="0">
                <a:solidFill>
                  <a:srgbClr val="FF0000"/>
                </a:solidFill>
              </a:rPr>
              <a:t>nothing</a:t>
            </a:r>
            <a:r>
              <a:rPr lang="en-GB" sz="2800" dirty="0">
                <a:solidFill>
                  <a:srgbClr val="FF0000"/>
                </a:solidFill>
              </a:rPr>
              <a:t> will separate you &amp; me…’ </a:t>
            </a:r>
            <a:endParaRPr lang="en-GB" sz="2800" dirty="0" smtClean="0">
              <a:solidFill>
                <a:srgbClr val="FF0000"/>
              </a:solidFill>
            </a:endParaRPr>
          </a:p>
          <a:p>
            <a:r>
              <a:rPr lang="en-GB" u="sng" dirty="0" smtClean="0"/>
              <a:t>Ruth </a:t>
            </a:r>
            <a:r>
              <a:rPr lang="en-GB" i="1" u="sng" dirty="0"/>
              <a:t>shows</a:t>
            </a:r>
            <a:r>
              <a:rPr lang="en-GB" u="sng" dirty="0"/>
              <a:t> </a:t>
            </a:r>
            <a:r>
              <a:rPr lang="en-GB" u="sng" dirty="0" err="1"/>
              <a:t>hesed</a:t>
            </a:r>
            <a:r>
              <a:rPr lang="en-GB" u="sng" dirty="0"/>
              <a:t>, also </a:t>
            </a:r>
            <a:r>
              <a:rPr lang="en-GB" i="1" u="sng" dirty="0"/>
              <a:t>embodies</a:t>
            </a:r>
            <a:r>
              <a:rPr lang="en-GB" u="sng" dirty="0"/>
              <a:t> ‘</a:t>
            </a:r>
            <a:r>
              <a:rPr lang="en-GB" u="sng" dirty="0" err="1" smtClean="0"/>
              <a:t>hesed</a:t>
            </a:r>
            <a:r>
              <a:rPr lang="en-GB" u="sng" dirty="0" smtClean="0"/>
              <a:t>’.</a:t>
            </a:r>
          </a:p>
          <a:p>
            <a:pPr lvl="1"/>
            <a:r>
              <a:rPr lang="en-GB" sz="2800" dirty="0"/>
              <a:t>F</a:t>
            </a:r>
            <a:r>
              <a:rPr lang="en-GB" sz="2800" dirty="0" smtClean="0"/>
              <a:t>ierce</a:t>
            </a:r>
            <a:r>
              <a:rPr lang="en-GB" sz="2800" dirty="0"/>
              <a:t>, forceful, passionate, loyal, determined, v.18</a:t>
            </a:r>
            <a:r>
              <a:rPr lang="en-GB" sz="2800" dirty="0" smtClean="0"/>
              <a:t>.—</a:t>
            </a:r>
          </a:p>
          <a:p>
            <a:r>
              <a:rPr lang="en-GB" u="sng" dirty="0"/>
              <a:t>T</a:t>
            </a:r>
            <a:r>
              <a:rPr lang="en-GB" u="sng" dirty="0" smtClean="0"/>
              <a:t>he </a:t>
            </a:r>
            <a:r>
              <a:rPr lang="en-GB" u="sng" dirty="0"/>
              <a:t>nature of </a:t>
            </a:r>
            <a:r>
              <a:rPr lang="en-GB" u="sng" dirty="0" err="1"/>
              <a:t>hesed</a:t>
            </a:r>
            <a:r>
              <a:rPr lang="en-GB" dirty="0"/>
              <a:t>!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62100" y="394001"/>
            <a:ext cx="9029700" cy="1325563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The nature of HESED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2259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35564" y="1555315"/>
            <a:ext cx="7897091" cy="317009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GB" sz="4000" u="sng" dirty="0" smtClean="0">
                <a:solidFill>
                  <a:schemeClr val="tx2"/>
                </a:solidFill>
              </a:rPr>
              <a:t>Ch.1</a:t>
            </a:r>
            <a:r>
              <a:rPr lang="en-GB" sz="4000" u="sng" dirty="0">
                <a:solidFill>
                  <a:schemeClr val="tx2"/>
                </a:solidFill>
              </a:rPr>
              <a:t>, scene 1</a:t>
            </a:r>
            <a:r>
              <a:rPr lang="en-GB" sz="4000" dirty="0">
                <a:solidFill>
                  <a:schemeClr val="tx2"/>
                </a:solidFill>
              </a:rPr>
              <a:t>, </a:t>
            </a:r>
            <a:r>
              <a:rPr lang="en-GB" sz="4000" dirty="0" err="1">
                <a:solidFill>
                  <a:schemeClr val="tx2"/>
                </a:solidFill>
              </a:rPr>
              <a:t>Hesed</a:t>
            </a:r>
            <a:r>
              <a:rPr lang="en-GB" sz="4000" dirty="0">
                <a:solidFill>
                  <a:schemeClr val="tx2"/>
                </a:solidFill>
              </a:rPr>
              <a:t> – kindness made clear by comparison</a:t>
            </a:r>
            <a:r>
              <a:rPr lang="en-GB" sz="4000" dirty="0" smtClean="0">
                <a:solidFill>
                  <a:schemeClr val="tx2"/>
                </a:solidFill>
              </a:rPr>
              <a:t>.</a:t>
            </a:r>
          </a:p>
          <a:p>
            <a:endParaRPr lang="en-GB" sz="4000" dirty="0" smtClean="0">
              <a:solidFill>
                <a:schemeClr val="tx2"/>
              </a:solidFill>
            </a:endParaRPr>
          </a:p>
          <a:p>
            <a:r>
              <a:rPr lang="en-GB" sz="4000" u="sng" dirty="0" smtClean="0">
                <a:solidFill>
                  <a:schemeClr val="tx2"/>
                </a:solidFill>
              </a:rPr>
              <a:t>Ch.2, scene 2</a:t>
            </a:r>
            <a:r>
              <a:rPr lang="en-GB" sz="4000" dirty="0" smtClean="0">
                <a:solidFill>
                  <a:schemeClr val="tx2"/>
                </a:solidFill>
              </a:rPr>
              <a:t>, </a:t>
            </a:r>
            <a:r>
              <a:rPr lang="en-GB" sz="4000" dirty="0" err="1" smtClean="0">
                <a:solidFill>
                  <a:schemeClr val="tx2"/>
                </a:solidFill>
              </a:rPr>
              <a:t>Hesed</a:t>
            </a:r>
            <a:r>
              <a:rPr lang="en-GB" sz="4000" dirty="0" smtClean="0">
                <a:solidFill>
                  <a:schemeClr val="tx2"/>
                </a:solidFill>
              </a:rPr>
              <a:t> – kindness, its causes and consequences.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xmlns="" val="2571723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V.12b,</a:t>
            </a:r>
            <a:r>
              <a:rPr lang="en-GB" sz="3600" dirty="0" smtClean="0">
                <a:solidFill>
                  <a:srgbClr val="FF0000"/>
                </a:solidFill>
              </a:rPr>
              <a:t> ‘..</a:t>
            </a:r>
            <a:r>
              <a:rPr lang="en-GB" sz="3600" dirty="0">
                <a:solidFill>
                  <a:srgbClr val="FF0000"/>
                </a:solidFill>
              </a:rPr>
              <a:t>under whose wings you have come to take refuge…’ </a:t>
            </a:r>
            <a:endParaRPr lang="en-GB" sz="3600" dirty="0" smtClean="0">
              <a:solidFill>
                <a:srgbClr val="FF0000"/>
              </a:solidFill>
            </a:endParaRPr>
          </a:p>
          <a:p>
            <a:pPr lvl="1"/>
            <a:r>
              <a:rPr lang="en-GB" sz="3600" dirty="0" smtClean="0"/>
              <a:t>Gave </a:t>
            </a:r>
            <a:r>
              <a:rPr lang="en-GB" sz="3600" dirty="0"/>
              <a:t>her the </a:t>
            </a:r>
            <a:r>
              <a:rPr lang="en-GB" sz="3600" b="1" dirty="0"/>
              <a:t>freedom</a:t>
            </a:r>
            <a:r>
              <a:rPr lang="en-GB" sz="3600" dirty="0"/>
              <a:t> to show sacrificial kindness—</a:t>
            </a:r>
            <a:r>
              <a:rPr lang="en-GB" sz="3600" dirty="0" err="1"/>
              <a:t>hesed</a:t>
            </a:r>
            <a:r>
              <a:rPr lang="en-GB" sz="3600" dirty="0"/>
              <a:t>—to </a:t>
            </a:r>
            <a:r>
              <a:rPr lang="en-GB" sz="3600" dirty="0" smtClean="0"/>
              <a:t>Naomi</a:t>
            </a:r>
          </a:p>
          <a:p>
            <a:r>
              <a:rPr lang="en-GB" sz="3600" u="sng" dirty="0" smtClean="0"/>
              <a:t>V.11, Explains </a:t>
            </a:r>
            <a:r>
              <a:rPr lang="en-GB" sz="3600" u="sng" dirty="0"/>
              <a:t>why she was able to </a:t>
            </a:r>
            <a:r>
              <a:rPr lang="en-GB" sz="3600" u="sng" dirty="0" smtClean="0"/>
              <a:t>leave</a:t>
            </a:r>
            <a:r>
              <a:rPr lang="en-GB" sz="3600" dirty="0" smtClean="0"/>
              <a:t>, </a:t>
            </a:r>
            <a:r>
              <a:rPr lang="en-GB" sz="3600" dirty="0">
                <a:solidFill>
                  <a:srgbClr val="FF0000"/>
                </a:solidFill>
              </a:rPr>
              <a:t>‘father, mother, homeland’</a:t>
            </a:r>
            <a:r>
              <a:rPr lang="en-GB" sz="3600" dirty="0"/>
              <a:t> &amp; become a </a:t>
            </a:r>
            <a:r>
              <a:rPr lang="en-GB" sz="3600" i="1" dirty="0"/>
              <a:t>migrant missionary </a:t>
            </a:r>
            <a:r>
              <a:rPr lang="en-GB" sz="3600" dirty="0"/>
              <a:t>for sake of Naomi</a:t>
            </a:r>
          </a:p>
          <a:p>
            <a:endParaRPr lang="en-GB" dirty="0"/>
          </a:p>
          <a:p>
            <a:endParaRPr lang="en-GB" dirty="0" smtClean="0">
              <a:solidFill>
                <a:srgbClr val="FF0000"/>
              </a:solidFill>
            </a:endParaRP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75657" y="365125"/>
            <a:ext cx="10178143" cy="1325563"/>
          </a:xfrm>
        </p:spPr>
        <p:txBody>
          <a:bodyPr>
            <a:noAutofit/>
          </a:bodyPr>
          <a:lstStyle/>
          <a:p>
            <a:pPr algn="ctr"/>
            <a:r>
              <a:rPr lang="en-GB" sz="3600" dirty="0" smtClean="0">
                <a:solidFill>
                  <a:schemeClr val="tx1"/>
                </a:solidFill>
              </a:rPr>
              <a:t/>
            </a:r>
            <a:br>
              <a:rPr lang="en-GB" sz="3600" dirty="0" smtClean="0">
                <a:solidFill>
                  <a:schemeClr val="tx1"/>
                </a:solidFill>
              </a:rPr>
            </a:br>
            <a:r>
              <a:rPr lang="en-GB" sz="4000" dirty="0" smtClean="0">
                <a:solidFill>
                  <a:schemeClr val="tx1"/>
                </a:solidFill>
              </a:rPr>
              <a:t>Foundational—Ruth </a:t>
            </a:r>
            <a:r>
              <a:rPr lang="en-GB" sz="4000" dirty="0">
                <a:solidFill>
                  <a:schemeClr val="tx1"/>
                </a:solidFill>
              </a:rPr>
              <a:t>made God her </a:t>
            </a:r>
            <a:r>
              <a:rPr lang="en-GB" sz="4000" dirty="0" smtClean="0">
                <a:solidFill>
                  <a:schemeClr val="tx1"/>
                </a:solidFill>
              </a:rPr>
              <a:t>refuge</a:t>
            </a:r>
            <a:r>
              <a:rPr lang="en-GB" sz="4000" dirty="0">
                <a:solidFill>
                  <a:schemeClr val="tx1"/>
                </a:solidFill>
              </a:rPr>
              <a:t/>
            </a:r>
            <a:br>
              <a:rPr lang="en-GB" sz="4000" dirty="0">
                <a:solidFill>
                  <a:schemeClr val="tx1"/>
                </a:solidFill>
              </a:rPr>
            </a:br>
            <a:endParaRPr lang="en-GB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113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5536" y="2554144"/>
            <a:ext cx="9029700" cy="1842365"/>
          </a:xfrm>
        </p:spPr>
        <p:txBody>
          <a:bodyPr>
            <a:normAutofit/>
          </a:bodyPr>
          <a:lstStyle/>
          <a:p>
            <a:pPr algn="ctr"/>
            <a:r>
              <a:rPr lang="en-GB" sz="3200" dirty="0" smtClean="0">
                <a:solidFill>
                  <a:schemeClr val="tx1"/>
                </a:solidFill>
              </a:rPr>
              <a:t>2:3, God’s Providence (provision)</a:t>
            </a:r>
            <a:br>
              <a:rPr lang="en-GB" sz="3200" dirty="0" smtClean="0">
                <a:solidFill>
                  <a:schemeClr val="tx1"/>
                </a:solidFill>
              </a:rPr>
            </a:br>
            <a:r>
              <a:rPr lang="en-GB" sz="3200" i="1" dirty="0" smtClean="0">
                <a:solidFill>
                  <a:srgbClr val="FF0000"/>
                </a:solidFill>
              </a:rPr>
              <a:t>‘As it turned out she found herself working in a field belonging to Boaz’</a:t>
            </a:r>
            <a:endParaRPr lang="en-GB" sz="3200" i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0473" y="4703028"/>
            <a:ext cx="9134763" cy="107721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GB" sz="3200" dirty="0" smtClean="0">
                <a:latin typeface="+mj-lt"/>
              </a:rPr>
              <a:t>2:20, Naomi’s Repentance</a:t>
            </a:r>
          </a:p>
          <a:p>
            <a:pPr algn="ctr"/>
            <a:r>
              <a:rPr lang="en-GB" sz="3200" i="1" dirty="0" smtClean="0">
                <a:solidFill>
                  <a:srgbClr val="FF0000"/>
                </a:solidFill>
                <a:latin typeface="+mj-lt"/>
              </a:rPr>
              <a:t>‘He has not stopped showing His Kindness…’</a:t>
            </a:r>
            <a:endParaRPr lang="en-GB" sz="32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56872" y="924186"/>
            <a:ext cx="8321963" cy="132343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GB" sz="4000" dirty="0" smtClean="0">
                <a:latin typeface="+mj-lt"/>
              </a:rPr>
              <a:t>Two Consequences of God’s Kindness through Ruth and Boaz</a:t>
            </a:r>
            <a:endParaRPr lang="en-GB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3578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loud skipper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Cloud skipper design template" id="{30DBBF30-EDA2-4408-9702-3B0A8AED6F12}" vid="{0F128B79-39D4-4007-9EC6-E245A2CC91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A1AFEDE-5CAF-4D05-AC35-0F55C5366E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Cloud skipper design slides</Template>
  <TotalTime>0</TotalTime>
  <Words>396</Words>
  <Application>Microsoft Office PowerPoint</Application>
  <PresentationFormat>Custom</PresentationFormat>
  <Paragraphs>69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Cloud skipper design template</vt:lpstr>
      <vt:lpstr> ‘In those days Israel had no king,; everyone did as he saw fit’ (Jug 21:25)  </vt:lpstr>
      <vt:lpstr>Characteristics of Ruth</vt:lpstr>
      <vt:lpstr>‘Why have I found favour in your eyes that you notice me, a foreigner’? Ruth 2:10</vt:lpstr>
      <vt:lpstr>Ch.1, scene 1, Hesed – kindness made clear by comparison.</vt:lpstr>
      <vt:lpstr>Slide 5</vt:lpstr>
      <vt:lpstr>The nature of HESED</vt:lpstr>
      <vt:lpstr>Slide 7</vt:lpstr>
      <vt:lpstr> Foundational—Ruth made God her refuge </vt:lpstr>
      <vt:lpstr>2:3, God’s Providence (provision) ‘As it turned out she found herself working in a field belonging to Boaz’</vt:lpstr>
      <vt:lpstr>Slide 10</vt:lpstr>
      <vt:lpstr> Expectation: God will bless in response to kindness... </vt:lpstr>
      <vt:lpstr>   ‘Give and it will be given to you. A good measure pressed down, shaken together and running over, will be poured into your lap. For, with the measure you use it will be measured to you’.  (Luke 6:38)   </vt:lpstr>
      <vt:lpstr>Slide 13</vt:lpstr>
      <vt:lpstr>Kindness made clear by comparison - 2</vt:lpstr>
      <vt:lpstr>Boaz becomes the Kinsman Redeemer</vt:lpstr>
      <vt:lpstr>‘For God so loved the world that He gave His only Son…’  Jn 3:16 </vt:lpstr>
      <vt:lpstr>Lessons Learned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2016-09-11T12:27:30Z</dcterms:created>
  <dcterms:modified xsi:type="dcterms:W3CDTF">2017-11-09T15:34:40Z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TC034605089991</vt:lpwstr>
  </property>
</Properties>
</file>